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7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400800" cy="86868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orient="horz" pos="1389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3727" userDrawn="1">
          <p15:clr>
            <a:srgbClr val="A4A3A4"/>
          </p15:clr>
        </p15:guide>
        <p15:guide id="7" pos="3953" userDrawn="1">
          <p15:clr>
            <a:srgbClr val="A4A3A4"/>
          </p15:clr>
        </p15:guide>
        <p15:guide id="8" pos="4861" userDrawn="1">
          <p15:clr>
            <a:srgbClr val="A4A3A4"/>
          </p15:clr>
        </p15:guide>
        <p15:guide id="9" pos="5065" userDrawn="1">
          <p15:clr>
            <a:srgbClr val="A4A3A4"/>
          </p15:clr>
        </p15:guide>
        <p15:guide id="10" pos="7106" userDrawn="1">
          <p15:clr>
            <a:srgbClr val="A4A3A4"/>
          </p15:clr>
        </p15:guide>
        <p15:guide id="11" pos="2819" userDrawn="1">
          <p15:clr>
            <a:srgbClr val="A4A3A4"/>
          </p15:clr>
        </p15:guide>
        <p15:guide id="12" pos="2615" userDrawn="1">
          <p15:clr>
            <a:srgbClr val="A4A3A4"/>
          </p15:clr>
        </p15:guide>
        <p15:guide id="13" pos="574" userDrawn="1">
          <p15:clr>
            <a:srgbClr val="A4A3A4"/>
          </p15:clr>
        </p15:guide>
        <p15:guide id="14" orient="horz" pos="799" userDrawn="1">
          <p15:clr>
            <a:srgbClr val="A4A3A4"/>
          </p15:clr>
        </p15:guide>
        <p15:guide id="15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D7051-58D9-A441-A83B-38E6D8604D19}" v="2" dt="2023-05-09T14:41:08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6" autoAdjust="0"/>
    <p:restoredTop sz="95735"/>
  </p:normalViewPr>
  <p:slideViewPr>
    <p:cSldViewPr snapToObjects="1">
      <p:cViewPr varScale="1">
        <p:scale>
          <a:sx n="109" d="100"/>
          <a:sy n="109" d="100"/>
        </p:scale>
        <p:origin x="632" y="192"/>
      </p:cViewPr>
      <p:guideLst>
        <p:guide orient="horz" pos="709"/>
        <p:guide orient="horz" pos="1389"/>
        <p:guide orient="horz" pos="3838"/>
        <p:guide pos="3840"/>
        <p:guide pos="3727"/>
        <p:guide pos="3953"/>
        <p:guide pos="4861"/>
        <p:guide pos="5065"/>
        <p:guide pos="7106"/>
        <p:guide pos="2819"/>
        <p:guide pos="2615"/>
        <p:guide pos="574"/>
        <p:guide orient="horz" pos="799"/>
        <p:guide orient="horz" pos="41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na Klein" userId="6fc78f29-b14c-42c9-bdcf-45a81301b76d" providerId="ADAL" clId="{2AFD7051-58D9-A441-A83B-38E6D8604D19}"/>
    <pc:docChg chg="custSel addSld modSld">
      <pc:chgData name="Carina Klein" userId="6fc78f29-b14c-42c9-bdcf-45a81301b76d" providerId="ADAL" clId="{2AFD7051-58D9-A441-A83B-38E6D8604D19}" dt="2023-05-09T14:41:08.103" v="619" actId="20577"/>
      <pc:docMkLst>
        <pc:docMk/>
      </pc:docMkLst>
      <pc:sldChg chg="modSp mod">
        <pc:chgData name="Carina Klein" userId="6fc78f29-b14c-42c9-bdcf-45a81301b76d" providerId="ADAL" clId="{2AFD7051-58D9-A441-A83B-38E6D8604D19}" dt="2023-05-09T14:28:15.695" v="11" actId="5793"/>
        <pc:sldMkLst>
          <pc:docMk/>
          <pc:sldMk cId="2978101003" sldId="264"/>
        </pc:sldMkLst>
        <pc:spChg chg="mod">
          <ac:chgData name="Carina Klein" userId="6fc78f29-b14c-42c9-bdcf-45a81301b76d" providerId="ADAL" clId="{2AFD7051-58D9-A441-A83B-38E6D8604D19}" dt="2023-05-09T14:28:04.781" v="9" actId="20577"/>
          <ac:spMkLst>
            <pc:docMk/>
            <pc:sldMk cId="2978101003" sldId="264"/>
            <ac:spMk id="3" creationId="{3EE591A5-C41A-8FE3-DC9C-784B33875252}"/>
          </ac:spMkLst>
        </pc:spChg>
        <pc:spChg chg="mod">
          <ac:chgData name="Carina Klein" userId="6fc78f29-b14c-42c9-bdcf-45a81301b76d" providerId="ADAL" clId="{2AFD7051-58D9-A441-A83B-38E6D8604D19}" dt="2023-05-09T14:28:15.695" v="11" actId="5793"/>
          <ac:spMkLst>
            <pc:docMk/>
            <pc:sldMk cId="2978101003" sldId="264"/>
            <ac:spMk id="4" creationId="{4E0E0069-5658-DE70-74DB-F0302F41CD77}"/>
          </ac:spMkLst>
        </pc:spChg>
      </pc:sldChg>
      <pc:sldChg chg="addSp delSp modSp new mod modClrScheme chgLayout">
        <pc:chgData name="Carina Klein" userId="6fc78f29-b14c-42c9-bdcf-45a81301b76d" providerId="ADAL" clId="{2AFD7051-58D9-A441-A83B-38E6D8604D19}" dt="2023-05-09T14:41:08.103" v="619" actId="20577"/>
        <pc:sldMkLst>
          <pc:docMk/>
          <pc:sldMk cId="2798181459" sldId="273"/>
        </pc:sldMkLst>
        <pc:spChg chg="del mod ord">
          <ac:chgData name="Carina Klein" userId="6fc78f29-b14c-42c9-bdcf-45a81301b76d" providerId="ADAL" clId="{2AFD7051-58D9-A441-A83B-38E6D8604D19}" dt="2023-05-09T14:28:26.347" v="13" actId="700"/>
          <ac:spMkLst>
            <pc:docMk/>
            <pc:sldMk cId="2798181459" sldId="273"/>
            <ac:spMk id="2" creationId="{C7A16B00-80BA-18BA-A0BF-0AA72AFCB13B}"/>
          </ac:spMkLst>
        </pc:spChg>
        <pc:spChg chg="add mod ord">
          <ac:chgData name="Carina Klein" userId="6fc78f29-b14c-42c9-bdcf-45a81301b76d" providerId="ADAL" clId="{2AFD7051-58D9-A441-A83B-38E6D8604D19}" dt="2023-05-09T14:28:32.012" v="35" actId="20577"/>
          <ac:spMkLst>
            <pc:docMk/>
            <pc:sldMk cId="2798181459" sldId="273"/>
            <ac:spMk id="3" creationId="{10E908B7-8BEF-E863-1EEC-3C24317C98AD}"/>
          </ac:spMkLst>
        </pc:spChg>
        <pc:spChg chg="add mod ord">
          <ac:chgData name="Carina Klein" userId="6fc78f29-b14c-42c9-bdcf-45a81301b76d" providerId="ADAL" clId="{2AFD7051-58D9-A441-A83B-38E6D8604D19}" dt="2023-05-09T14:41:08.103" v="619" actId="20577"/>
          <ac:spMkLst>
            <pc:docMk/>
            <pc:sldMk cId="2798181459" sldId="273"/>
            <ac:spMk id="4" creationId="{8E1E5682-245B-2EFB-FA82-F2A687A85720}"/>
          </ac:spMkLst>
        </pc:spChg>
      </pc:sldChg>
    </pc:docChg>
  </pc:docChgLst>
  <pc:docChgLst>
    <pc:chgData name="Nora Bertram" userId="S::nora.bertram@uzh.ch::be31338d-ef99-4d5c-a97f-a431de01c984" providerId="AD" clId="Web-{F8430D3E-617D-A3D0-DDF8-14DE4A6B9F74}"/>
    <pc:docChg chg="modSld">
      <pc:chgData name="Nora Bertram" userId="S::nora.bertram@uzh.ch::be31338d-ef99-4d5c-a97f-a431de01c984" providerId="AD" clId="Web-{F8430D3E-617D-A3D0-DDF8-14DE4A6B9F74}" dt="2023-04-25T09:06:10.676" v="2" actId="20577"/>
      <pc:docMkLst>
        <pc:docMk/>
      </pc:docMkLst>
      <pc:sldChg chg="modSp">
        <pc:chgData name="Nora Bertram" userId="S::nora.bertram@uzh.ch::be31338d-ef99-4d5c-a97f-a431de01c984" providerId="AD" clId="Web-{F8430D3E-617D-A3D0-DDF8-14DE4A6B9F74}" dt="2023-04-25T09:06:10.676" v="2" actId="20577"/>
        <pc:sldMkLst>
          <pc:docMk/>
          <pc:sldMk cId="3061363391" sldId="265"/>
        </pc:sldMkLst>
        <pc:spChg chg="mod">
          <ac:chgData name="Nora Bertram" userId="S::nora.bertram@uzh.ch::be31338d-ef99-4d5c-a97f-a431de01c984" providerId="AD" clId="Web-{F8430D3E-617D-A3D0-DDF8-14DE4A6B9F74}" dt="2023-04-25T09:06:10.676" v="2" actId="20577"/>
          <ac:spMkLst>
            <pc:docMk/>
            <pc:sldMk cId="3061363391" sldId="265"/>
            <ac:spMk id="2" creationId="{37FDA262-717C-0C34-0679-AB702DB511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endParaRPr lang="de-C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7975" y="652463"/>
            <a:ext cx="5786438" cy="325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6211" tIns="43106" rIns="86211" bIns="43106" numCol="1" anchor="b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endParaRPr lang="de-C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6211" tIns="43106" rIns="86211" bIns="43106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54E7F490-E965-9B42-AE49-DA4BC6E663B1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8438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1225" y="1989138"/>
            <a:ext cx="10369550" cy="1295400"/>
          </a:xfrm>
        </p:spPr>
        <p:txBody>
          <a:bodyPr/>
          <a:lstStyle>
            <a:lvl1pPr>
              <a:defRPr sz="3900"/>
            </a:lvl1pPr>
          </a:lstStyle>
          <a:p>
            <a:pPr lvl="0"/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429000"/>
            <a:ext cx="10369550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Master-Untertitelformat bearbeiten</a:t>
            </a:r>
            <a:endParaRPr lang="de-CH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EDFF-6BF2-4744-AB59-25A5AB15F381}" type="datetime1">
              <a:rPr lang="de-CH" smtClean="0"/>
              <a:pPr/>
              <a:t>09.05.23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Titel der Präsentation, Autor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9D46F3A4-F478-9440-BC8E-B732027F4C86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054C2E-EC48-3443-B8D3-400BFE1217BA}"/>
              </a:ext>
            </a:extLst>
          </p:cNvPr>
          <p:cNvSpPr txBox="1"/>
          <p:nvPr userDrawn="1"/>
        </p:nvSpPr>
        <p:spPr>
          <a:xfrm>
            <a:off x="1083365" y="983974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9FCC3B"/>
          </p15:clr>
        </p15:guide>
        <p15:guide id="2" orient="horz" pos="2160" userDrawn="1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white">
          <a:xfrm>
            <a:off x="0" y="1125538"/>
            <a:ext cx="12192000" cy="5732462"/>
          </a:xfrm>
          <a:prstGeom prst="rect">
            <a:avLst/>
          </a:prstGeom>
          <a:solidFill>
            <a:srgbClr val="A3AD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441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360C7B-52EB-4F46-B7A2-EE134D41142D}" type="datetime1">
              <a:rPr lang="de-CH"/>
              <a:pPr/>
              <a:t>09.05.23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der Präsentation,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Seite </a:t>
            </a:r>
            <a:fld id="{1C5791B1-6579-0B4D-B06F-613121D36EDE}" type="slidenum">
              <a:rPr lang="de-CH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394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225" y="2205039"/>
            <a:ext cx="5005388" cy="38877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360C7B-52EB-4F46-B7A2-EE134D41142D}" type="datetime1">
              <a:rPr lang="de-CH"/>
              <a:pPr/>
              <a:t>09.05.23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der Präsentation,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Seite </a:t>
            </a:r>
            <a:fld id="{1C5791B1-6579-0B4D-B06F-613121D36EDE}" type="slidenum">
              <a:rPr lang="de-CH"/>
              <a:pPr/>
              <a:t>‹Nr.›</a:t>
            </a:fld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291040" y="2205039"/>
            <a:ext cx="5005388" cy="38877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42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26E01-7249-5048-9DA7-0CE70B09F9F4}" type="datetime1">
              <a:rPr lang="de-CH"/>
              <a:pPr/>
              <a:t>09.05.23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der Präsentation, Autor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Seite </a:t>
            </a:r>
            <a:fld id="{25BB1AB0-9216-5944-841B-2A7418D2F24D}" type="slidenum">
              <a:rPr lang="de-CH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864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192089" y="188912"/>
            <a:ext cx="11807824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1282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1" userDrawn="1">
          <p15:clr>
            <a:srgbClr val="9FCC3B"/>
          </p15:clr>
        </p15:guide>
        <p15:guide id="2" pos="7559" userDrawn="1">
          <p15:clr>
            <a:srgbClr val="9FCC3B"/>
          </p15:clr>
        </p15:guide>
        <p15:guide id="3" orient="horz" pos="119" userDrawn="1">
          <p15:clr>
            <a:srgbClr val="9FCC3B"/>
          </p15:clr>
        </p15:guide>
        <p15:guide id="4" orient="horz" pos="4201" userDrawn="1">
          <p15:clr>
            <a:srgbClr val="9FCC3B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C9BA0-9D6B-5D4E-9FEA-FA5491F8F276}" type="datetime1">
              <a:rPr lang="de-CH"/>
              <a:pPr/>
              <a:t>09.05.23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der Präsentation, Autor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Seite </a:t>
            </a:r>
            <a:fld id="{6DADB232-8830-5A47-BAA5-95C1DE269B83}" type="slidenum">
              <a:rPr lang="de-CH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8112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2205039"/>
            <a:ext cx="10369550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847EEDFF-6BF2-4744-AB59-25A5AB15F381}" type="datetime1">
              <a:rPr lang="de-CH"/>
              <a:pPr/>
              <a:t>09.05.23</a:t>
            </a:fld>
            <a:endParaRPr lang="de-CH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CH" dirty="0"/>
              <a:t>Titel der Präsentation, Autor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de-CH" dirty="0"/>
              <a:t>Seite </a:t>
            </a:r>
            <a:fld id="{9D46F3A4-F478-9440-BC8E-B732027F4C86}" type="slidenum">
              <a:rPr lang="de-CH"/>
              <a:pPr/>
              <a:t>‹Nr.›</a:t>
            </a:fld>
            <a:endParaRPr lang="de-CH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125538"/>
            <a:ext cx="12192000" cy="0"/>
          </a:xfrm>
          <a:prstGeom prst="line">
            <a:avLst/>
          </a:prstGeom>
          <a:noFill/>
          <a:ln w="15875">
            <a:solidFill>
              <a:srgbClr val="A3AD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sz="1700" dirty="0"/>
          </a:p>
        </p:txBody>
      </p:sp>
      <p:pic>
        <p:nvPicPr>
          <p:cNvPr id="10" name="Picture 7" descr="uzh_logo_d_pos_grau_1mm"/>
          <p:cNvPicPr preferRelativeResize="0"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6" y="142875"/>
            <a:ext cx="1868488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911225" y="852488"/>
            <a:ext cx="7332663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36000" rIns="0" bIns="0"/>
          <a:lstStyle/>
          <a:p>
            <a:pPr>
              <a:spcBef>
                <a:spcPct val="50000"/>
              </a:spcBef>
            </a:pPr>
            <a:r>
              <a:rPr lang="de-CH" sz="1400" b="1" dirty="0"/>
              <a:t>Lehrentwicklung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4" r:id="rId5"/>
    <p:sldLayoutId id="2147483658" r:id="rId6"/>
    <p:sldLayoutId id="2147483655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A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000" indent="-342000" algn="l" rtl="0" eaLnBrk="1" fontAlgn="base" hangingPunct="1">
        <a:spcBef>
          <a:spcPct val="40000"/>
        </a:spcBef>
        <a:spcAft>
          <a:spcPct val="0"/>
        </a:spcAft>
        <a:buFont typeface="Arial" panose="020B0604020202020204" pitchFamily="34" charset="0"/>
        <a:buChar char="–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2pPr>
      <a:lvl3pPr marL="1026000" indent="-342000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3pPr>
      <a:lvl4pPr marL="1368000" indent="-342000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4pPr>
      <a:lvl5pPr marL="1710000" indent="-342000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5pPr>
      <a:lvl6pPr marL="18954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6pPr>
      <a:lvl7pPr marL="23526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7pPr>
      <a:lvl8pPr marL="28098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8pPr>
      <a:lvl9pPr marL="32670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4" userDrawn="1">
          <p15:clr>
            <a:srgbClr val="F26B43"/>
          </p15:clr>
        </p15:guide>
        <p15:guide id="2" pos="7106" userDrawn="1">
          <p15:clr>
            <a:srgbClr val="F26B43"/>
          </p15:clr>
        </p15:guide>
        <p15:guide id="3" orient="horz" pos="1389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3953" userDrawn="1">
          <p15:clr>
            <a:srgbClr val="5ACBF0"/>
          </p15:clr>
        </p15:guide>
        <p15:guide id="8" pos="3727" userDrawn="1">
          <p15:clr>
            <a:srgbClr val="5ACBF0"/>
          </p15:clr>
        </p15:guide>
        <p15:guide id="9" pos="2615" userDrawn="1">
          <p15:clr>
            <a:srgbClr val="5ACBF0"/>
          </p15:clr>
        </p15:guide>
        <p15:guide id="10" pos="2819" userDrawn="1">
          <p15:clr>
            <a:srgbClr val="5ACBF0"/>
          </p15:clr>
        </p15:guide>
        <p15:guide id="11" pos="4861" userDrawn="1">
          <p15:clr>
            <a:srgbClr val="5ACBF0"/>
          </p15:clr>
        </p15:guide>
        <p15:guide id="12" pos="5065" userDrawn="1">
          <p15:clr>
            <a:srgbClr val="5ACBF0"/>
          </p15:clr>
        </p15:guide>
        <p15:guide id="13" orient="horz" pos="709" userDrawn="1">
          <p15:clr>
            <a:srgbClr val="F26B43"/>
          </p15:clr>
        </p15:guide>
        <p15:guide id="14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cha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.uni-hohenheim.de/fileadmin/einrichtungen/digital/Generative_AI_and_ChatGPT_in_Higher_Education.pd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MuBo_rH15c" TargetMode="External"/><Relationship Id="rId2" Type="http://schemas.openxmlformats.org/officeDocument/2006/relationships/hyperlink" Target="https://chat.openai.com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AI in Teaching: </a:t>
            </a:r>
            <a:br>
              <a:rPr lang="de-CH" dirty="0"/>
            </a:br>
            <a:r>
              <a:rPr lang="de-CH" dirty="0" err="1"/>
              <a:t>Recommendations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Students</a:t>
            </a:r>
            <a:endParaRPr lang="de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5162607B-CC1F-4E70-8F91-2A3F23E1F830}" type="datetime1">
              <a:rPr lang="de-CH" smtClean="0"/>
              <a:t>09.05.23</a:t>
            </a:fld>
            <a:endParaRPr lang="de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Seite </a:t>
            </a:r>
            <a:fld id="{4A24626C-687B-874B-940C-ECDAC1F949C5}" type="slidenum">
              <a:rPr lang="de-CH" smtClean="0"/>
              <a:pPr/>
              <a:t>1</a:t>
            </a:fld>
            <a:endParaRPr lang="de-C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0BED2-3396-3F2E-8276-7BB23515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not </a:t>
            </a:r>
            <a:r>
              <a:rPr lang="de-DE" dirty="0" err="1"/>
              <a:t>asking</a:t>
            </a:r>
            <a:r>
              <a:rPr lang="de-DE" dirty="0"/>
              <a:t> </a:t>
            </a:r>
            <a:r>
              <a:rPr lang="de-DE" dirty="0" err="1"/>
              <a:t>ChatGPT</a:t>
            </a:r>
            <a:r>
              <a:rPr lang="de-DE" dirty="0"/>
              <a:t> </a:t>
            </a:r>
            <a:r>
              <a:rPr lang="de-DE" dirty="0" err="1"/>
              <a:t>itself</a:t>
            </a:r>
            <a:r>
              <a:rPr lang="de-DE" dirty="0"/>
              <a:t>…</a:t>
            </a:r>
          </a:p>
        </p:txBody>
      </p:sp>
      <p:pic>
        <p:nvPicPr>
          <p:cNvPr id="9" name="Inhaltsplatzhalter 8" descr="Ein Bild, das Text, Brief enthält.&#10;&#10;Automatisch generierte Beschreibung">
            <a:extLst>
              <a:ext uri="{FF2B5EF4-FFF2-40B4-BE49-F238E27FC236}">
                <a16:creationId xmlns:a16="http://schemas.microsoft.com/office/drawing/2014/main" id="{7EEB9ADE-EA7F-750E-58EE-5E66869FA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225" y="1844824"/>
            <a:ext cx="4938385" cy="4219118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4DA1EE-B2AC-1801-C81F-5D01124E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C7B-52EB-4F46-B7A2-EE134D41142D}" type="datetime1">
              <a:rPr lang="de-CH" smtClean="0"/>
              <a:pPr/>
              <a:t>09.05.23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2703C0-754E-9FAF-BCCC-98990A55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Seite </a:t>
            </a:r>
            <a:fld id="{1C5791B1-6579-0B4D-B06F-613121D36EDE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6D48C0D-7434-137C-9CD6-BF994AFB9AB3}"/>
              </a:ext>
            </a:extLst>
          </p:cNvPr>
          <p:cNvSpPr txBox="1"/>
          <p:nvPr/>
        </p:nvSpPr>
        <p:spPr>
          <a:xfrm>
            <a:off x="839416" y="6075328"/>
            <a:ext cx="2481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>
                <a:hlinkClick r:id="rId3"/>
              </a:rPr>
              <a:t>https://chat.openai.com/chat</a:t>
            </a:r>
            <a:r>
              <a:rPr lang="de-CH" sz="1000" dirty="0"/>
              <a:t>, 22.03.2023</a:t>
            </a:r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70C93B28-E4C1-76BA-3E74-64676F8B3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26" y="1700808"/>
            <a:ext cx="4751758" cy="470156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868E1DD-A77A-0B60-A940-E33E9DF7D2CC}"/>
              </a:ext>
            </a:extLst>
          </p:cNvPr>
          <p:cNvSpPr txBox="1"/>
          <p:nvPr/>
        </p:nvSpPr>
        <p:spPr>
          <a:xfrm>
            <a:off x="5884627" y="2263924"/>
            <a:ext cx="73129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2481712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F0B9B-CB22-2372-E4CE-FA91B199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61DBA8-4B35-65F6-87BB-459B8B26D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Gimpel, H. et al. (2023) </a:t>
            </a:r>
            <a:r>
              <a:rPr lang="de-DE" dirty="0" err="1"/>
              <a:t>Unlocking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Power </a:t>
            </a:r>
            <a:r>
              <a:rPr lang="de-DE" dirty="0" err="1"/>
              <a:t>of</a:t>
            </a:r>
            <a:r>
              <a:rPr lang="de-DE" dirty="0"/>
              <a:t> Generative AI Models and Systems such </a:t>
            </a:r>
            <a:r>
              <a:rPr lang="de-DE" dirty="0" err="1"/>
              <a:t>as</a:t>
            </a:r>
            <a:r>
              <a:rPr lang="de-DE" dirty="0"/>
              <a:t> GPT-4 and </a:t>
            </a:r>
            <a:r>
              <a:rPr lang="de-DE" dirty="0" err="1"/>
              <a:t>ChatGPT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Higher Education. A Guide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and </a:t>
            </a:r>
            <a:r>
              <a:rPr lang="de-DE" dirty="0" err="1"/>
              <a:t>Lecturers</a:t>
            </a:r>
            <a:r>
              <a:rPr lang="de-DE" dirty="0"/>
              <a:t>. </a:t>
            </a:r>
            <a:r>
              <a:rPr lang="de-DE" dirty="0">
                <a:hlinkClick r:id="rId2"/>
              </a:rPr>
              <a:t>https://digital.uni-hohenheim.de/fileadmin/einrichtungen/digital/Generative_AI_and_ChatGPT_in_Higher_Education.pdf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229022-B11A-DCE4-F9CB-56B49E36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C7B-52EB-4F46-B7A2-EE134D41142D}" type="datetime1">
              <a:rPr lang="de-CH" smtClean="0"/>
              <a:pPr/>
              <a:t>09.05.23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82133B-753E-5C5C-E147-D0E69DE9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Seite </a:t>
            </a:r>
            <a:fld id="{1C5791B1-6579-0B4D-B06F-613121D36EDE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3892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0E908B7-8BEF-E863-1EEC-3C24317C9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ChatGPT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1E5682-245B-2EFB-FA82-F2A687A85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Bevor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ChatGPT</a:t>
            </a:r>
            <a:r>
              <a:rPr lang="de-DE" dirty="0"/>
              <a:t> (</a:t>
            </a:r>
            <a:r>
              <a:rPr lang="de-DE" dirty="0">
                <a:hlinkClick r:id="rId2"/>
              </a:rPr>
              <a:t>https://chat.openai.com/</a:t>
            </a:r>
            <a:r>
              <a:rPr lang="de-DE" dirty="0"/>
              <a:t>),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strongly</a:t>
            </a:r>
            <a:r>
              <a:rPr lang="de-DE" dirty="0"/>
              <a:t> </a:t>
            </a:r>
            <a:r>
              <a:rPr lang="de-DE" dirty="0" err="1"/>
              <a:t>recommend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/</a:t>
            </a:r>
            <a:r>
              <a:rPr lang="de-DE" dirty="0" err="1"/>
              <a:t>statistics</a:t>
            </a:r>
            <a:r>
              <a:rPr lang="de-DE" dirty="0"/>
              <a:t>,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an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ChatGPT</a:t>
            </a:r>
            <a:r>
              <a:rPr lang="de-DE" dirty="0"/>
              <a:t> </a:t>
            </a:r>
            <a:r>
              <a:rPr lang="de-DE" dirty="0" err="1"/>
              <a:t>works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recommend</a:t>
            </a:r>
            <a:r>
              <a:rPr lang="de-DE" dirty="0"/>
              <a:t> an online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Prof. Dr. Doris Wessels (FH Kiel; in German but </a:t>
            </a:r>
            <a:r>
              <a:rPr lang="de-DE" dirty="0" err="1"/>
              <a:t>subtitles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adapted</a:t>
            </a:r>
            <a:r>
              <a:rPr lang="de-DE" dirty="0"/>
              <a:t>): </a:t>
            </a:r>
            <a:r>
              <a:rPr lang="de-DE" dirty="0">
                <a:hlinkClick r:id="rId3"/>
              </a:rPr>
              <a:t>https://www.youtube.com/watch?v=cMuBo_rH15c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818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EE591A5-C41A-8FE3-DC9C-784B3387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Respect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 and </a:t>
            </a:r>
            <a:r>
              <a:rPr lang="de-DE" dirty="0" err="1"/>
              <a:t>regulations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institution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0E0069-5658-DE70-74DB-F0302F41C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2" charset="2"/>
              <a:buChar char="-"/>
            </a:pP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respect</a:t>
            </a:r>
            <a:r>
              <a:rPr lang="de-CH" dirty="0"/>
              <a:t> relevant national </a:t>
            </a:r>
            <a:r>
              <a:rPr lang="de-CH" dirty="0" err="1"/>
              <a:t>or</a:t>
            </a:r>
            <a:r>
              <a:rPr lang="de-CH" dirty="0"/>
              <a:t> regional/</a:t>
            </a:r>
            <a:r>
              <a:rPr lang="de-CH" dirty="0" err="1"/>
              <a:t>university-specific</a:t>
            </a:r>
            <a:r>
              <a:rPr lang="de-CH" dirty="0"/>
              <a:t> </a:t>
            </a:r>
            <a:r>
              <a:rPr lang="de-CH" dirty="0" err="1"/>
              <a:t>legislation</a:t>
            </a:r>
            <a:r>
              <a:rPr lang="de-CH" dirty="0"/>
              <a:t> and (</a:t>
            </a:r>
            <a:r>
              <a:rPr lang="de-CH" dirty="0" err="1"/>
              <a:t>examination</a:t>
            </a:r>
            <a:r>
              <a:rPr lang="de-CH" dirty="0"/>
              <a:t>) </a:t>
            </a:r>
            <a:r>
              <a:rPr lang="de-CH" dirty="0" err="1"/>
              <a:t>regulations</a:t>
            </a:r>
            <a:r>
              <a:rPr lang="de-CH" dirty="0"/>
              <a:t>.</a:t>
            </a:r>
          </a:p>
          <a:p>
            <a:pPr>
              <a:buFont typeface="Symbol" pitchFamily="2" charset="2"/>
              <a:buChar char="-"/>
            </a:pP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must</a:t>
            </a:r>
            <a:r>
              <a:rPr lang="de-CH" dirty="0"/>
              <a:t> follow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rules</a:t>
            </a:r>
            <a:r>
              <a:rPr lang="de-CH" dirty="0"/>
              <a:t> </a:t>
            </a:r>
            <a:r>
              <a:rPr lang="de-CH" dirty="0" err="1"/>
              <a:t>regarding</a:t>
            </a:r>
            <a:r>
              <a:rPr lang="de-CH" dirty="0"/>
              <a:t> </a:t>
            </a:r>
            <a:r>
              <a:rPr lang="de-CH" dirty="0" err="1"/>
              <a:t>quotations</a:t>
            </a:r>
            <a:r>
              <a:rPr lang="de-CH" dirty="0"/>
              <a:t> and </a:t>
            </a:r>
            <a:r>
              <a:rPr lang="de-CH" dirty="0" err="1"/>
              <a:t>good</a:t>
            </a:r>
            <a:r>
              <a:rPr lang="de-CH" dirty="0"/>
              <a:t> </a:t>
            </a:r>
            <a:r>
              <a:rPr lang="de-CH" dirty="0" err="1"/>
              <a:t>scientific</a:t>
            </a:r>
            <a:r>
              <a:rPr lang="de-CH" dirty="0"/>
              <a:t> </a:t>
            </a:r>
            <a:r>
              <a:rPr lang="de-CH" dirty="0" err="1"/>
              <a:t>practice</a:t>
            </a:r>
            <a:r>
              <a:rPr lang="de-CH" dirty="0"/>
              <a:t>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810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DA262-717C-0C34-0679-AB702DB5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Reflect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goals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81C189-E6E5-DCFE-E5DD-290867103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2" charset="2"/>
              <a:buChar char="-"/>
            </a:pPr>
            <a:r>
              <a:rPr lang="de-CH" dirty="0"/>
              <a:t>Higher </a:t>
            </a:r>
            <a:r>
              <a:rPr lang="de-CH" dirty="0" err="1"/>
              <a:t>education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than</a:t>
            </a:r>
            <a:r>
              <a:rPr lang="de-CH" dirty="0"/>
              <a:t> </a:t>
            </a:r>
            <a:r>
              <a:rPr lang="de-CH" dirty="0" err="1"/>
              <a:t>discipline-specific</a:t>
            </a:r>
            <a:r>
              <a:rPr lang="de-CH" dirty="0"/>
              <a:t> </a:t>
            </a:r>
            <a:r>
              <a:rPr lang="de-CH" dirty="0" err="1"/>
              <a:t>learning</a:t>
            </a:r>
            <a:r>
              <a:rPr lang="de-CH" dirty="0"/>
              <a:t> </a:t>
            </a:r>
            <a:r>
              <a:rPr lang="de-CH" dirty="0" err="1"/>
              <a:t>goals</a:t>
            </a:r>
            <a:r>
              <a:rPr lang="de-CH" dirty="0"/>
              <a:t>. AI </a:t>
            </a:r>
            <a:r>
              <a:rPr lang="de-CH" dirty="0" err="1"/>
              <a:t>increases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need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b="1" dirty="0" err="1"/>
              <a:t>critical</a:t>
            </a:r>
            <a:r>
              <a:rPr lang="de-CH" b="1" dirty="0"/>
              <a:t> </a:t>
            </a:r>
            <a:r>
              <a:rPr lang="de-CH" b="1" dirty="0" err="1"/>
              <a:t>as</a:t>
            </a:r>
            <a:r>
              <a:rPr lang="de-CH" b="1" dirty="0"/>
              <a:t> </a:t>
            </a:r>
            <a:r>
              <a:rPr lang="de-CH" b="1" dirty="0" err="1"/>
              <a:t>well</a:t>
            </a:r>
            <a:r>
              <a:rPr lang="de-CH" b="1" dirty="0"/>
              <a:t> </a:t>
            </a:r>
            <a:r>
              <a:rPr lang="de-CH" b="1" dirty="0" err="1"/>
              <a:t>as</a:t>
            </a:r>
            <a:r>
              <a:rPr lang="de-CH" b="1" dirty="0"/>
              <a:t> </a:t>
            </a:r>
            <a:r>
              <a:rPr lang="de-CH" b="1" dirty="0" err="1"/>
              <a:t>structural</a:t>
            </a:r>
            <a:r>
              <a:rPr lang="de-CH" b="1" dirty="0"/>
              <a:t> </a:t>
            </a:r>
            <a:r>
              <a:rPr lang="de-CH" b="1" dirty="0" err="1"/>
              <a:t>thinking</a:t>
            </a:r>
            <a:r>
              <a:rPr lang="de-CH" b="1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evaluate</a:t>
            </a:r>
            <a:r>
              <a:rPr lang="de-CH" dirty="0"/>
              <a:t> </a:t>
            </a:r>
            <a:r>
              <a:rPr lang="de-CH" dirty="0" err="1"/>
              <a:t>information</a:t>
            </a:r>
            <a:r>
              <a:rPr lang="de-CH" dirty="0"/>
              <a:t>, </a:t>
            </a:r>
            <a:r>
              <a:rPr lang="de-CH" dirty="0" err="1"/>
              <a:t>ideas</a:t>
            </a:r>
            <a:r>
              <a:rPr lang="de-CH" dirty="0"/>
              <a:t>, and </a:t>
            </a:r>
            <a:r>
              <a:rPr lang="de-CH" dirty="0" err="1"/>
              <a:t>arguments</a:t>
            </a:r>
            <a:r>
              <a:rPr lang="de-CH" dirty="0"/>
              <a:t> </a:t>
            </a:r>
            <a:r>
              <a:rPr lang="de-CH" dirty="0" err="1"/>
              <a:t>systematically</a:t>
            </a:r>
            <a:r>
              <a:rPr lang="de-CH" dirty="0"/>
              <a:t> and </a:t>
            </a:r>
            <a:r>
              <a:rPr lang="de-CH" dirty="0" err="1"/>
              <a:t>rationally</a:t>
            </a:r>
            <a:r>
              <a:rPr lang="de-CH" dirty="0"/>
              <a:t> </a:t>
            </a:r>
            <a:r>
              <a:rPr lang="de-CH" dirty="0" err="1"/>
              <a:t>skills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trained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yourself</a:t>
            </a:r>
            <a:r>
              <a:rPr lang="de-CH" dirty="0"/>
              <a:t> </a:t>
            </a:r>
            <a:r>
              <a:rPr lang="de-CH" dirty="0" err="1"/>
              <a:t>using</a:t>
            </a:r>
            <a:r>
              <a:rPr lang="de-CH" dirty="0"/>
              <a:t> AI </a:t>
            </a:r>
            <a:r>
              <a:rPr lang="de-CH" dirty="0" err="1"/>
              <a:t>tools</a:t>
            </a:r>
            <a:r>
              <a:rPr lang="de-CH" dirty="0"/>
              <a:t> such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ChatGPT</a:t>
            </a:r>
            <a:r>
              <a:rPr lang="de-CH" dirty="0"/>
              <a:t>.</a:t>
            </a:r>
          </a:p>
          <a:p>
            <a:pPr>
              <a:buFont typeface="Symbol" pitchFamily="2" charset="2"/>
              <a:buChar char="-"/>
            </a:pPr>
            <a:r>
              <a:rPr lang="de-CH" dirty="0" err="1"/>
              <a:t>Increase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individual prompt </a:t>
            </a:r>
            <a:r>
              <a:rPr lang="de-CH" dirty="0" err="1"/>
              <a:t>engineering</a:t>
            </a:r>
            <a:r>
              <a:rPr lang="de-CH" dirty="0"/>
              <a:t> </a:t>
            </a:r>
            <a:r>
              <a:rPr lang="de-CH" dirty="0" err="1"/>
              <a:t>skills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benefit</a:t>
            </a:r>
            <a:r>
              <a:rPr lang="de-CH" dirty="0"/>
              <a:t> </a:t>
            </a:r>
            <a:r>
              <a:rPr lang="de-CH" dirty="0" err="1"/>
              <a:t>most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AI </a:t>
            </a:r>
            <a:r>
              <a:rPr lang="de-CH" dirty="0" err="1"/>
              <a:t>assistance</a:t>
            </a:r>
            <a:r>
              <a:rPr lang="de-CH" dirty="0"/>
              <a:t>.</a:t>
            </a:r>
          </a:p>
          <a:p>
            <a:pPr>
              <a:buFont typeface="Symbol" pitchFamily="2" charset="2"/>
              <a:buChar char="-"/>
            </a:pPr>
            <a:r>
              <a:rPr lang="de-CH" dirty="0" err="1"/>
              <a:t>Depending</a:t>
            </a:r>
            <a:r>
              <a:rPr lang="de-CH" dirty="0"/>
              <a:t> on </a:t>
            </a:r>
            <a:r>
              <a:rPr lang="de-CH" dirty="0" err="1"/>
              <a:t>learning</a:t>
            </a:r>
            <a:r>
              <a:rPr lang="de-CH" dirty="0"/>
              <a:t> </a:t>
            </a:r>
            <a:r>
              <a:rPr lang="de-CH" dirty="0" err="1"/>
              <a:t>goals</a:t>
            </a:r>
            <a:r>
              <a:rPr lang="de-CH" dirty="0"/>
              <a:t>,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should</a:t>
            </a:r>
            <a:r>
              <a:rPr lang="de-CH" dirty="0"/>
              <a:t> </a:t>
            </a:r>
            <a:r>
              <a:rPr lang="de-CH" dirty="0" err="1"/>
              <a:t>reflect</a:t>
            </a:r>
            <a:r>
              <a:rPr lang="de-CH" dirty="0"/>
              <a:t> and </a:t>
            </a:r>
            <a:r>
              <a:rPr lang="de-CH" dirty="0" err="1"/>
              <a:t>determine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goals</a:t>
            </a:r>
            <a:r>
              <a:rPr lang="de-CH" dirty="0"/>
              <a:t> / </a:t>
            </a:r>
            <a:r>
              <a:rPr lang="de-CH" dirty="0" err="1"/>
              <a:t>learning</a:t>
            </a:r>
            <a:r>
              <a:rPr lang="de-CH" dirty="0"/>
              <a:t> </a:t>
            </a:r>
            <a:r>
              <a:rPr lang="de-CH" dirty="0" err="1"/>
              <a:t>steps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benefit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using</a:t>
            </a:r>
            <a:r>
              <a:rPr lang="de-CH" dirty="0"/>
              <a:t> AI </a:t>
            </a:r>
            <a:r>
              <a:rPr lang="de-CH" dirty="0" err="1"/>
              <a:t>tools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best</a:t>
            </a:r>
            <a:r>
              <a:rPr lang="de-CH" dirty="0"/>
              <a:t> </a:t>
            </a:r>
            <a:r>
              <a:rPr lang="de-CH" dirty="0" err="1"/>
              <a:t>supplement</a:t>
            </a:r>
            <a:r>
              <a:rPr lang="de-CH" dirty="0"/>
              <a:t> and </a:t>
            </a:r>
            <a:r>
              <a:rPr lang="de-CH" dirty="0" err="1"/>
              <a:t>enhance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learning</a:t>
            </a:r>
            <a:r>
              <a:rPr lang="de-CH" dirty="0"/>
              <a:t> </a:t>
            </a:r>
            <a:r>
              <a:rPr lang="de-CH" dirty="0" err="1"/>
              <a:t>experience</a:t>
            </a:r>
            <a:r>
              <a:rPr lang="de-CH" dirty="0"/>
              <a:t>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4929A1-7C6D-8046-C0F8-B7F9E4C30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C7B-52EB-4F46-B7A2-EE134D41142D}" type="datetime1">
              <a:rPr lang="de-CH" smtClean="0"/>
              <a:pPr/>
              <a:t>09.05.23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A2EDC1-2136-BE88-CFED-7837BEE1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Seite </a:t>
            </a:r>
            <a:fld id="{1C5791B1-6579-0B4D-B06F-613121D36EDE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136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B07C2-F95B-A930-0277-4BFD1437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Use </a:t>
            </a:r>
            <a:r>
              <a:rPr lang="de-DE" dirty="0" err="1"/>
              <a:t>ChatGPT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writing</a:t>
            </a:r>
            <a:r>
              <a:rPr lang="de-DE" dirty="0"/>
              <a:t> </a:t>
            </a:r>
            <a:r>
              <a:rPr lang="de-DE" dirty="0" err="1"/>
              <a:t>partner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50E544-F8D8-23DB-F086-CDD2AF4CE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2" charset="2"/>
              <a:buChar char="-"/>
            </a:pPr>
            <a:r>
              <a:rPr lang="de-CH" dirty="0" err="1"/>
              <a:t>ChatGPT</a:t>
            </a:r>
            <a:r>
              <a:rPr lang="de-CH" dirty="0"/>
              <a:t> </a:t>
            </a:r>
            <a:r>
              <a:rPr lang="de-CH" dirty="0" err="1"/>
              <a:t>should</a:t>
            </a:r>
            <a:r>
              <a:rPr lang="de-CH" dirty="0"/>
              <a:t> </a:t>
            </a:r>
            <a:r>
              <a:rPr lang="de-CH" dirty="0" err="1"/>
              <a:t>never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sole</a:t>
            </a:r>
            <a:r>
              <a:rPr lang="de-CH" dirty="0"/>
              <a:t> </a:t>
            </a:r>
            <a:r>
              <a:rPr lang="de-CH" dirty="0" err="1"/>
              <a:t>author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created</a:t>
            </a:r>
            <a:r>
              <a:rPr lang="de-CH" dirty="0"/>
              <a:t> </a:t>
            </a:r>
            <a:r>
              <a:rPr lang="de-CH" dirty="0" err="1"/>
              <a:t>content</a:t>
            </a:r>
            <a:r>
              <a:rPr lang="de-CH" dirty="0"/>
              <a:t> </a:t>
            </a:r>
            <a:r>
              <a:rPr lang="de-CH" dirty="0" err="1"/>
              <a:t>might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false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meaningless</a:t>
            </a:r>
            <a:r>
              <a:rPr lang="de-CH" dirty="0"/>
              <a:t> and </a:t>
            </a:r>
            <a:r>
              <a:rPr lang="de-CH" dirty="0" err="1"/>
              <a:t>is</a:t>
            </a:r>
            <a:r>
              <a:rPr lang="de-CH" dirty="0"/>
              <a:t> not </a:t>
            </a:r>
            <a:r>
              <a:rPr lang="de-CH" dirty="0" err="1"/>
              <a:t>up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date (</a:t>
            </a:r>
            <a:r>
              <a:rPr lang="de-CH" dirty="0" err="1"/>
              <a:t>any</a:t>
            </a:r>
            <a:r>
              <a:rPr lang="de-CH" dirty="0"/>
              <a:t> </a:t>
            </a:r>
            <a:r>
              <a:rPr lang="de-CH" dirty="0" err="1"/>
              <a:t>references</a:t>
            </a:r>
            <a:r>
              <a:rPr lang="de-CH" dirty="0"/>
              <a:t> </a:t>
            </a:r>
            <a:r>
              <a:rPr lang="de-CH" dirty="0" err="1"/>
              <a:t>given</a:t>
            </a:r>
            <a:r>
              <a:rPr lang="de-CH" dirty="0"/>
              <a:t> </a:t>
            </a:r>
            <a:r>
              <a:rPr lang="de-CH" dirty="0" err="1"/>
              <a:t>might</a:t>
            </a:r>
            <a:r>
              <a:rPr lang="de-CH" dirty="0"/>
              <a:t> also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wrong</a:t>
            </a:r>
            <a:r>
              <a:rPr lang="de-CH" dirty="0"/>
              <a:t>). Thus,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should</a:t>
            </a:r>
            <a:r>
              <a:rPr lang="de-CH" dirty="0"/>
              <a:t> </a:t>
            </a:r>
            <a:r>
              <a:rPr lang="de-CH" dirty="0" err="1"/>
              <a:t>adhere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principles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good</a:t>
            </a:r>
            <a:r>
              <a:rPr lang="de-CH" dirty="0"/>
              <a:t> </a:t>
            </a:r>
            <a:r>
              <a:rPr lang="de-CH" dirty="0" err="1"/>
              <a:t>scientific</a:t>
            </a:r>
            <a:r>
              <a:rPr lang="de-CH" dirty="0"/>
              <a:t> </a:t>
            </a:r>
            <a:r>
              <a:rPr lang="de-CH" dirty="0" err="1"/>
              <a:t>practice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a </a:t>
            </a:r>
            <a:r>
              <a:rPr lang="de-CH" dirty="0" err="1"/>
              <a:t>basic</a:t>
            </a:r>
            <a:r>
              <a:rPr lang="de-CH" dirty="0"/>
              <a:t> </a:t>
            </a:r>
            <a:r>
              <a:rPr lang="de-CH" dirty="0" err="1"/>
              <a:t>understanding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topic</a:t>
            </a:r>
            <a:r>
              <a:rPr lang="de-CH" dirty="0"/>
              <a:t> and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limitations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technology</a:t>
            </a:r>
            <a:r>
              <a:rPr lang="de-CH" dirty="0"/>
              <a:t>.</a:t>
            </a:r>
          </a:p>
          <a:p>
            <a:pPr>
              <a:buFont typeface="Symbol" pitchFamily="2" charset="2"/>
              <a:buChar char="-"/>
            </a:pPr>
            <a:r>
              <a:rPr lang="de-CH" dirty="0" err="1"/>
              <a:t>Ideas</a:t>
            </a:r>
            <a:r>
              <a:rPr lang="de-CH" dirty="0"/>
              <a:t> on </a:t>
            </a:r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use</a:t>
            </a:r>
            <a:r>
              <a:rPr lang="de-CH" dirty="0"/>
              <a:t> </a:t>
            </a:r>
            <a:r>
              <a:rPr lang="de-CH" dirty="0" err="1"/>
              <a:t>ChatGPT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a </a:t>
            </a:r>
            <a:r>
              <a:rPr lang="de-CH" dirty="0" err="1"/>
              <a:t>writing</a:t>
            </a:r>
            <a:r>
              <a:rPr lang="de-CH" dirty="0"/>
              <a:t> </a:t>
            </a:r>
            <a:r>
              <a:rPr lang="de-CH" dirty="0" err="1"/>
              <a:t>partner</a:t>
            </a:r>
            <a:r>
              <a:rPr lang="de-CH" dirty="0"/>
              <a:t>:</a:t>
            </a:r>
          </a:p>
          <a:p>
            <a:pPr marL="742950" lvl="1" indent="-285750">
              <a:buFont typeface="Symbol" pitchFamily="2" charset="2"/>
              <a:buChar char="-"/>
            </a:pPr>
            <a:r>
              <a:rPr lang="de-CH" dirty="0" err="1"/>
              <a:t>generating</a:t>
            </a:r>
            <a:r>
              <a:rPr lang="de-CH" dirty="0"/>
              <a:t> a </a:t>
            </a:r>
            <a:r>
              <a:rPr lang="de-CH" dirty="0" err="1"/>
              <a:t>headline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an </a:t>
            </a:r>
            <a:r>
              <a:rPr lang="de-CH" dirty="0" err="1"/>
              <a:t>essay</a:t>
            </a:r>
            <a:endParaRPr lang="de-CH" dirty="0"/>
          </a:p>
          <a:p>
            <a:pPr marL="742950" lvl="1" indent="-285750">
              <a:buFont typeface="Symbol" pitchFamily="2" charset="2"/>
              <a:buChar char="-"/>
            </a:pPr>
            <a:r>
              <a:rPr lang="de-CH" dirty="0" err="1"/>
              <a:t>summarizing</a:t>
            </a:r>
            <a:endParaRPr lang="de-CH" dirty="0"/>
          </a:p>
          <a:p>
            <a:pPr marL="742950" lvl="1" indent="-285750">
              <a:buFont typeface="Symbol" pitchFamily="2" charset="2"/>
              <a:buChar char="-"/>
            </a:pPr>
            <a:r>
              <a:rPr lang="de-CH" dirty="0" err="1"/>
              <a:t>paraphrasing</a:t>
            </a:r>
            <a:r>
              <a:rPr lang="de-CH" dirty="0"/>
              <a:t> (but </a:t>
            </a:r>
            <a:r>
              <a:rPr lang="de-CH" dirty="0" err="1"/>
              <a:t>please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aware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paraphrasing</a:t>
            </a:r>
            <a:r>
              <a:rPr lang="de-CH" dirty="0"/>
              <a:t> </a:t>
            </a:r>
            <a:r>
              <a:rPr lang="de-CH" dirty="0" err="1"/>
              <a:t>texts</a:t>
            </a:r>
            <a:r>
              <a:rPr lang="de-CH" dirty="0"/>
              <a:t> </a:t>
            </a:r>
            <a:r>
              <a:rPr lang="de-CH" dirty="0" err="1"/>
              <a:t>written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others</a:t>
            </a:r>
            <a:r>
              <a:rPr lang="de-CH" dirty="0"/>
              <a:t> and </a:t>
            </a:r>
            <a:r>
              <a:rPr lang="de-CH" dirty="0" err="1"/>
              <a:t>submit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own </a:t>
            </a:r>
            <a:r>
              <a:rPr lang="de-CH" dirty="0" err="1"/>
              <a:t>writing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considered</a:t>
            </a:r>
            <a:r>
              <a:rPr lang="de-CH" dirty="0"/>
              <a:t> </a:t>
            </a:r>
            <a:r>
              <a:rPr lang="de-CH" dirty="0" err="1"/>
              <a:t>plagiarism</a:t>
            </a:r>
            <a:r>
              <a:rPr lang="de-CH" dirty="0"/>
              <a:t>)</a:t>
            </a:r>
          </a:p>
          <a:p>
            <a:pPr marL="742950" lvl="1" indent="-285750">
              <a:buFont typeface="Symbol" pitchFamily="2" charset="2"/>
              <a:buChar char="-"/>
            </a:pPr>
            <a:r>
              <a:rPr lang="de-CH" dirty="0" err="1"/>
              <a:t>spelling</a:t>
            </a:r>
            <a:r>
              <a:rPr lang="de-CH" dirty="0"/>
              <a:t> and </a:t>
            </a:r>
            <a:r>
              <a:rPr lang="de-CH" dirty="0" err="1"/>
              <a:t>grammar</a:t>
            </a:r>
            <a:r>
              <a:rPr lang="de-CH" dirty="0"/>
              <a:t> </a:t>
            </a:r>
            <a:r>
              <a:rPr lang="de-CH" dirty="0" err="1"/>
              <a:t>correction</a:t>
            </a:r>
            <a:endParaRPr lang="de-CH" dirty="0"/>
          </a:p>
          <a:p>
            <a:pPr marL="742950" lvl="1" indent="-285750">
              <a:buFont typeface="Symbol" pitchFamily="2" charset="2"/>
              <a:buChar char="-"/>
            </a:pPr>
            <a:r>
              <a:rPr lang="de-CH" dirty="0" err="1"/>
              <a:t>proofreading</a:t>
            </a:r>
            <a:r>
              <a:rPr lang="de-CH" dirty="0"/>
              <a:t> and </a:t>
            </a:r>
            <a:r>
              <a:rPr lang="de-CH" dirty="0" err="1"/>
              <a:t>editing</a:t>
            </a:r>
            <a:r>
              <a:rPr lang="de-CH" dirty="0"/>
              <a:t> (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focus</a:t>
            </a:r>
            <a:r>
              <a:rPr lang="de-CH" dirty="0"/>
              <a:t> on </a:t>
            </a:r>
            <a:r>
              <a:rPr lang="de-CH" dirty="0" err="1"/>
              <a:t>language</a:t>
            </a:r>
            <a:r>
              <a:rPr lang="de-CH" dirty="0"/>
              <a:t>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422E63-0B0F-2ED9-CA1B-DE9C1CA7D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C7B-52EB-4F46-B7A2-EE134D41142D}" type="datetime1">
              <a:rPr lang="de-CH" smtClean="0"/>
              <a:pPr/>
              <a:t>09.05.23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65B6C2-0261-C097-76DF-604DD4B6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Seite </a:t>
            </a:r>
            <a:fld id="{1C5791B1-6579-0B4D-B06F-613121D36EDE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01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EA75A7-608A-3053-098E-B4A6510C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Use </a:t>
            </a:r>
            <a:r>
              <a:rPr lang="de-DE" dirty="0" err="1"/>
              <a:t>ChatGPT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partner</a:t>
            </a:r>
            <a:endParaRPr lang="de-DE" dirty="0"/>
          </a:p>
        </p:txBody>
      </p:sp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16B8535C-00AC-BF34-8752-C4F54ED2D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6585" y="2205038"/>
            <a:ext cx="5518829" cy="3887787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92E361-216F-6889-831E-9824E75E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C7B-52EB-4F46-B7A2-EE134D41142D}" type="datetime1">
              <a:rPr lang="de-CH" smtClean="0"/>
              <a:pPr/>
              <a:t>09.05.23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A211CA-BAFF-8663-6D57-3F47EC1C7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Seite </a:t>
            </a:r>
            <a:fld id="{1C5791B1-6579-0B4D-B06F-613121D36EDE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3128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B1A706-1987-8932-9AC7-D384B92EE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outputs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0959A-56EE-881F-FA24-70CAB79E4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benefit</a:t>
            </a:r>
            <a:r>
              <a:rPr lang="de-CH" dirty="0"/>
              <a:t> </a:t>
            </a:r>
            <a:r>
              <a:rPr lang="de-CH" dirty="0" err="1"/>
              <a:t>most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generated</a:t>
            </a:r>
            <a:r>
              <a:rPr lang="de-CH" dirty="0"/>
              <a:t> </a:t>
            </a:r>
            <a:r>
              <a:rPr lang="de-CH" dirty="0" err="1"/>
              <a:t>output</a:t>
            </a:r>
            <a:r>
              <a:rPr lang="de-CH" dirty="0"/>
              <a:t>,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crucial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provide</a:t>
            </a:r>
            <a:r>
              <a:rPr lang="de-CH" dirty="0"/>
              <a:t> </a:t>
            </a:r>
            <a:r>
              <a:rPr lang="de-CH" dirty="0" err="1"/>
              <a:t>accurate</a:t>
            </a:r>
            <a:r>
              <a:rPr lang="de-CH" dirty="0"/>
              <a:t> and </a:t>
            </a:r>
            <a:r>
              <a:rPr lang="de-CH" dirty="0" err="1"/>
              <a:t>specific</a:t>
            </a:r>
            <a:r>
              <a:rPr lang="de-CH" dirty="0"/>
              <a:t> </a:t>
            </a:r>
            <a:r>
              <a:rPr lang="de-CH" dirty="0" err="1"/>
              <a:t>information</a:t>
            </a:r>
            <a:r>
              <a:rPr lang="de-CH" dirty="0"/>
              <a:t>. </a:t>
            </a:r>
            <a:r>
              <a:rPr lang="de-CH" dirty="0" err="1"/>
              <a:t>If</a:t>
            </a:r>
            <a:r>
              <a:rPr lang="de-CH" dirty="0"/>
              <a:t>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results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not </a:t>
            </a:r>
            <a:r>
              <a:rPr lang="de-CH" dirty="0" err="1"/>
              <a:t>satisfying</a:t>
            </a:r>
            <a:r>
              <a:rPr lang="de-CH" dirty="0"/>
              <a:t> </a:t>
            </a:r>
            <a:r>
              <a:rPr lang="de-CH" dirty="0" err="1"/>
              <a:t>yet</a:t>
            </a:r>
            <a:r>
              <a:rPr lang="de-CH" dirty="0"/>
              <a:t>,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request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information</a:t>
            </a:r>
            <a:r>
              <a:rPr lang="de-CH" dirty="0"/>
              <a:t> and </a:t>
            </a:r>
            <a:r>
              <a:rPr lang="de-CH" dirty="0" err="1"/>
              <a:t>provide</a:t>
            </a:r>
            <a:r>
              <a:rPr lang="de-CH" dirty="0"/>
              <a:t> </a:t>
            </a:r>
            <a:r>
              <a:rPr lang="de-CH" dirty="0" err="1"/>
              <a:t>detailed</a:t>
            </a:r>
            <a:r>
              <a:rPr lang="de-CH" dirty="0"/>
              <a:t> </a:t>
            </a:r>
            <a:r>
              <a:rPr lang="de-CH" dirty="0" err="1"/>
              <a:t>feedback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improve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model's</a:t>
            </a:r>
            <a:r>
              <a:rPr lang="de-CH" dirty="0"/>
              <a:t> </a:t>
            </a:r>
            <a:r>
              <a:rPr lang="de-CH" dirty="0" err="1"/>
              <a:t>responses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following</a:t>
            </a:r>
            <a:r>
              <a:rPr lang="de-CH" dirty="0"/>
              <a:t> </a:t>
            </a:r>
            <a:r>
              <a:rPr lang="de-CH" dirty="0" err="1"/>
              <a:t>example</a:t>
            </a:r>
            <a:r>
              <a:rPr lang="de-CH" dirty="0"/>
              <a:t> </a:t>
            </a:r>
            <a:r>
              <a:rPr lang="de-CH" dirty="0" err="1"/>
              <a:t>principles</a:t>
            </a:r>
            <a:r>
              <a:rPr lang="de-CH" dirty="0"/>
              <a:t>: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 err="1"/>
              <a:t>Alternatively</a:t>
            </a:r>
            <a:r>
              <a:rPr lang="de-CH" dirty="0"/>
              <a:t>, </a:t>
            </a:r>
            <a:r>
              <a:rPr lang="de-CH" dirty="0" err="1"/>
              <a:t>the</a:t>
            </a:r>
            <a:r>
              <a:rPr lang="de-CH" dirty="0"/>
              <a:t> "Regenerate Response" </a:t>
            </a:r>
            <a:r>
              <a:rPr lang="de-CH" dirty="0" err="1"/>
              <a:t>function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used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, e.g.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B1EFBD-A3DA-6112-55CF-40B2ABC2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C7B-52EB-4F46-B7A2-EE134D41142D}" type="datetime1">
              <a:rPr lang="de-CH" smtClean="0"/>
              <a:pPr/>
              <a:t>09.05.23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33AEE2-E9C9-88FC-157C-195CCB1E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Seite </a:t>
            </a:r>
            <a:fld id="{1C5791B1-6579-0B4D-B06F-613121D36EDE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B116D646-1167-5A28-B242-185C13A36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3068960"/>
            <a:ext cx="7772400" cy="1544824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6E3579-7071-FDC2-F582-FFDEF2A10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5281243"/>
            <a:ext cx="6408712" cy="8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9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B4D44-2E1A-4091-E40A-1DC491D2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Summarize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material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ChatGPT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844D92-67AE-0FD1-D7A1-9CCB74E5A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Multiple </a:t>
            </a:r>
            <a:r>
              <a:rPr lang="de-CH" dirty="0" err="1"/>
              <a:t>plugins</a:t>
            </a:r>
            <a:r>
              <a:rPr lang="de-CH" dirty="0"/>
              <a:t> </a:t>
            </a:r>
            <a:r>
              <a:rPr lang="de-CH" dirty="0" err="1"/>
              <a:t>exist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summarize</a:t>
            </a:r>
            <a:r>
              <a:rPr lang="de-CH" dirty="0"/>
              <a:t> </a:t>
            </a:r>
            <a:r>
              <a:rPr lang="de-CH" dirty="0" err="1"/>
              <a:t>video</a:t>
            </a:r>
            <a:r>
              <a:rPr lang="de-CH" dirty="0"/>
              <a:t> </a:t>
            </a:r>
            <a:r>
              <a:rPr lang="de-CH" dirty="0" err="1"/>
              <a:t>transcripts</a:t>
            </a:r>
            <a:r>
              <a:rPr lang="de-CH" dirty="0"/>
              <a:t> (e.g.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youtube</a:t>
            </a:r>
            <a:r>
              <a:rPr lang="de-CH" dirty="0"/>
              <a:t> </a:t>
            </a:r>
            <a:r>
              <a:rPr lang="de-CH" dirty="0" err="1"/>
              <a:t>videos</a:t>
            </a:r>
            <a:r>
              <a:rPr lang="de-CH" dirty="0"/>
              <a:t>) </a:t>
            </a:r>
            <a:r>
              <a:rPr lang="de-CH" dirty="0" err="1"/>
              <a:t>to</a:t>
            </a:r>
            <a:r>
              <a:rPr lang="de-CH" dirty="0"/>
              <a:t> support </a:t>
            </a:r>
            <a:r>
              <a:rPr lang="de-CH" dirty="0" err="1"/>
              <a:t>learning</a:t>
            </a:r>
            <a:r>
              <a:rPr lang="de-CH" dirty="0"/>
              <a:t> </a:t>
            </a:r>
            <a:r>
              <a:rPr lang="de-CH" dirty="0" err="1"/>
              <a:t>outcomes</a:t>
            </a:r>
            <a:r>
              <a:rPr lang="de-CH" dirty="0"/>
              <a:t> and </a:t>
            </a:r>
            <a:r>
              <a:rPr lang="de-CH" dirty="0" err="1"/>
              <a:t>saving</a:t>
            </a:r>
            <a:r>
              <a:rPr lang="de-CH" dirty="0"/>
              <a:t> time.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7E7CA5-8197-1C16-5691-643D416E5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C7B-52EB-4F46-B7A2-EE134D41142D}" type="datetime1">
              <a:rPr lang="de-CH" smtClean="0"/>
              <a:pPr/>
              <a:t>09.05.23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0DFDBE-507F-A642-916B-F54C34A6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Seite </a:t>
            </a:r>
            <a:fld id="{1C5791B1-6579-0B4D-B06F-613121D36EDE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51168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33924-DDE8-B906-B16F-0ECDC660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Boost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coding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ChatGPT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3D3D0B-4FBB-DB9D-461A-FDEEBF43A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right</a:t>
            </a:r>
            <a:r>
              <a:rPr lang="de-CH" dirty="0"/>
              <a:t> prompt, </a:t>
            </a:r>
            <a:r>
              <a:rPr lang="de-CH" dirty="0" err="1"/>
              <a:t>ChatGPT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give</a:t>
            </a:r>
            <a:r>
              <a:rPr lang="de-CH" dirty="0"/>
              <a:t> </a:t>
            </a:r>
            <a:r>
              <a:rPr lang="de-CH" dirty="0" err="1"/>
              <a:t>suggestions</a:t>
            </a:r>
            <a:r>
              <a:rPr lang="de-CH" dirty="0"/>
              <a:t> on </a:t>
            </a:r>
            <a:r>
              <a:rPr lang="de-CH" dirty="0" err="1"/>
              <a:t>coding</a:t>
            </a:r>
            <a:r>
              <a:rPr lang="de-CH" dirty="0"/>
              <a:t>.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C64A32-6C27-CB9D-766E-54D63C67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C7B-52EB-4F46-B7A2-EE134D41142D}" type="datetime1">
              <a:rPr lang="de-CH" smtClean="0"/>
              <a:pPr/>
              <a:t>09.05.23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75CDA5-4335-C6D9-BAF6-E3A4ECDA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Seite </a:t>
            </a:r>
            <a:fld id="{1C5791B1-6579-0B4D-B06F-613121D36EDE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D0AC189C-E3EB-5A80-7D05-7344712F1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945" y="2641315"/>
            <a:ext cx="3727009" cy="40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39538"/>
      </p:ext>
    </p:extLst>
  </p:cSld>
  <p:clrMapOvr>
    <a:masterClrMapping/>
  </p:clrMapOvr>
</p:sld>
</file>

<file path=ppt/theme/theme1.xml><?xml version="1.0" encoding="utf-8"?>
<a:theme xmlns:a="http://schemas.openxmlformats.org/drawingml/2006/main" name="UZH">
  <a:themeElements>
    <a:clrScheme name="UZH">
      <a:dk1>
        <a:srgbClr val="000000"/>
      </a:dk1>
      <a:lt1>
        <a:srgbClr val="FFFFFF"/>
      </a:lt1>
      <a:dk2>
        <a:srgbClr val="DADEE2"/>
      </a:dk2>
      <a:lt2>
        <a:srgbClr val="FEDC00"/>
      </a:lt2>
      <a:accent1>
        <a:srgbClr val="0028A5"/>
      </a:accent1>
      <a:accent2>
        <a:srgbClr val="A3ADB7"/>
      </a:accent2>
      <a:accent3>
        <a:srgbClr val="DC6027"/>
      </a:accent3>
      <a:accent4>
        <a:srgbClr val="0B82A0"/>
      </a:accent4>
      <a:accent5>
        <a:srgbClr val="2A7F60"/>
      </a:accent5>
      <a:accent6>
        <a:srgbClr val="91C34A"/>
      </a:accent6>
      <a:hlink>
        <a:srgbClr val="DC6027"/>
      </a:hlink>
      <a:folHlink>
        <a:srgbClr val="000000"/>
      </a:folHlink>
    </a:clrScheme>
    <a:fontScheme name="Office-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UZH">
        <a:dk1>
          <a:srgbClr val="000000"/>
        </a:dk1>
        <a:lt1>
          <a:srgbClr val="FFFFFF"/>
        </a:lt1>
        <a:dk2>
          <a:srgbClr val="DADEE2"/>
        </a:dk2>
        <a:lt2>
          <a:srgbClr val="FEDC00"/>
        </a:lt2>
        <a:accent1>
          <a:srgbClr val="0028A5"/>
        </a:accent1>
        <a:accent2>
          <a:srgbClr val="A3ADB7"/>
        </a:accent2>
        <a:accent3>
          <a:srgbClr val="DC6027"/>
        </a:accent3>
        <a:accent4>
          <a:srgbClr val="0B82A0"/>
        </a:accent4>
        <a:accent5>
          <a:srgbClr val="2A7F60"/>
        </a:accent5>
        <a:accent6>
          <a:srgbClr val="91C34A"/>
        </a:accent6>
        <a:hlink>
          <a:srgbClr val="DC6027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lau 100%">
      <a:srgbClr val="0028A5"/>
    </a:custClr>
    <a:custClr name="Grau 100%">
      <a:srgbClr val="A3ADB7"/>
    </a:custClr>
    <a:custClr name="Ockerrot 100%">
      <a:srgbClr val="DC6027"/>
    </a:custClr>
    <a:custClr name="Türkis 100%">
      <a:srgbClr val="0B82A0"/>
    </a:custClr>
    <a:custClr name="Flaschengrün 100%">
      <a:srgbClr val="2A7F62"/>
    </a:custClr>
    <a:custClr name="Lindengrün 100%">
      <a:srgbClr val="91C34A"/>
    </a:custClr>
    <a:custClr name="Warmgelb 100%">
      <a:srgbClr val="FEDE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u 80%">
      <a:srgbClr val="3353B7"/>
    </a:custClr>
    <a:custClr name="Grau 80%">
      <a:srgbClr val="B5BDC5"/>
    </a:custClr>
    <a:custClr name="Ockerrot 80%">
      <a:srgbClr val="E38052"/>
    </a:custClr>
    <a:custClr name="Türkis 80%">
      <a:srgbClr val="3C9FB6"/>
    </a:custClr>
    <a:custClr name="Flaschengrün 80%">
      <a:srgbClr val="569D85"/>
    </a:custClr>
    <a:custClr name="Lindengrün 80%">
      <a:srgbClr val="AAD470"/>
    </a:custClr>
    <a:custClr name="Warmgelb 80%">
      <a:srgbClr val="FBE651"/>
    </a:custClr>
    <a:custClr name="blank">
      <a:srgbClr val="FFFFFF"/>
    </a:custClr>
    <a:custClr name="blank">
      <a:srgbClr val="FFFFFF"/>
    </a:custClr>
    <a:custClr name="blank">
      <a:srgbClr val="FFFFFF"/>
    </a:custClr>
    <a:custClr name="Blau 60%">
      <a:srgbClr val="667EC9"/>
    </a:custClr>
    <a:custClr name="Grau 60%">
      <a:srgbClr val="C8CED4"/>
    </a:custClr>
    <a:custClr name="Ockerrot 60%">
      <a:srgbClr val="EAA07D"/>
    </a:custClr>
    <a:custClr name="Türkis 60%">
      <a:srgbClr val="6BB7C7"/>
    </a:custClr>
    <a:custClr name="Flaschengrün 60%">
      <a:srgbClr val="80B6A4"/>
    </a:custClr>
    <a:custClr name="Lindengrün 60%">
      <a:srgbClr val="BFDF94"/>
    </a:custClr>
    <a:custClr name="Warmgelb 60%">
      <a:srgbClr val="FCEC7C"/>
    </a:custClr>
    <a:custClr name="blank">
      <a:srgbClr val="FFFFFF"/>
    </a:custClr>
    <a:custClr name="blank">
      <a:srgbClr val="FFFFFF"/>
    </a:custClr>
    <a:custClr name="blank">
      <a:srgbClr val="FFFFFF"/>
    </a:custClr>
    <a:custClr name="Blau 40%">
      <a:srgbClr val="99A9DB"/>
    </a:custClr>
    <a:custClr name="Grau 40%">
      <a:srgbClr val="DADEE2"/>
    </a:custClr>
    <a:custClr name="Ockerrot 40%">
      <a:srgbClr val="F1BFA9"/>
    </a:custClr>
    <a:custClr name="Türkis 40%">
      <a:srgbClr val="ABCEC2"/>
    </a:custClr>
    <a:custClr name="Flaschengrün 40%">
      <a:srgbClr val="ABCEC2"/>
    </a:custClr>
    <a:custClr name="Lindengrün 40%">
      <a:srgbClr val="D5E9B7"/>
    </a:custClr>
    <a:custClr name="Warmgelb 40%">
      <a:srgbClr val="FDF3A8"/>
    </a:custClr>
    <a:custClr name="blank">
      <a:srgbClr val="FFFFFF"/>
    </a:custClr>
    <a:custClr name="blank">
      <a:srgbClr val="FFFFFF"/>
    </a:custClr>
    <a:custClr name="blank">
      <a:srgbClr val="FFFFFF"/>
    </a:custClr>
    <a:custClr name="Blau 20%">
      <a:srgbClr val="CCD4ED"/>
    </a:custClr>
    <a:custClr name="Grau 20%">
      <a:srgbClr val="EDEFF1"/>
    </a:custClr>
    <a:custClr name="Ockerrot 20%">
      <a:srgbClr val="F8DFD4"/>
    </a:custClr>
    <a:custClr name="Türkis 20%">
      <a:srgbClr val="CFE8EC"/>
    </a:custClr>
    <a:custClr name="Flaschengrün 20%">
      <a:srgbClr val="D5E7E1"/>
    </a:custClr>
    <a:custClr name="Lindengrün 20%">
      <a:srgbClr val="EAF4DB"/>
    </a:custClr>
    <a:custClr name="Warmgelb 20%">
      <a:srgbClr val="FEF9D3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äsentation1" id="{636CFF2A-3F7A-F444-8F56-45E0461A1080}" vid="{993580EB-E511-6D44-ACE9-343A213B5698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237767-f841-41b4-a1fb-09e6a10c02d4">
      <Terms xmlns="http://schemas.microsoft.com/office/infopath/2007/PartnerControls"/>
    </lcf76f155ced4ddcb4097134ff3c332f>
    <TaxCatchAll xmlns="3cfbf5f1-9dd0-424b-ab77-bc426f22b80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967EABE4330C4EB9C0644F865F1385" ma:contentTypeVersion="18" ma:contentTypeDescription="Ein neues Dokument erstellen." ma:contentTypeScope="" ma:versionID="367f2fca28c543e57cd80c38a1a573cf">
  <xsd:schema xmlns:xsd="http://www.w3.org/2001/XMLSchema" xmlns:xs="http://www.w3.org/2001/XMLSchema" xmlns:p="http://schemas.microsoft.com/office/2006/metadata/properties" xmlns:ns2="d8237767-f841-41b4-a1fb-09e6a10c02d4" xmlns:ns3="3cfbf5f1-9dd0-424b-ab77-bc426f22b806" targetNamespace="http://schemas.microsoft.com/office/2006/metadata/properties" ma:root="true" ma:fieldsID="adb78d5086bf240e707681a315823d2f" ns2:_="" ns3:_="">
    <xsd:import namespace="d8237767-f841-41b4-a1fb-09e6a10c02d4"/>
    <xsd:import namespace="3cfbf5f1-9dd0-424b-ab77-bc426f22b8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37767-f841-41b4-a1fb-09e6a10c02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7c938953-97e4-410d-a323-cf9a87d86f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bf5f1-9dd0-424b-ab77-bc426f22b80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4723b80-7dc2-4490-a40d-fb08ccd7520b}" ma:internalName="TaxCatchAll" ma:showField="CatchAllData" ma:web="3cfbf5f1-9dd0-424b-ab77-bc426f22b8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43AFF0-DC95-4D90-A0CD-0D7A81B67230}">
  <ds:schemaRefs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3cfbf5f1-9dd0-424b-ab77-bc426f22b806"/>
    <ds:schemaRef ds:uri="d8237767-f841-41b4-a1fb-09e6a10c02d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C4D915F-871B-43B8-B7E5-4926B5E4B5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EFA445-9FA0-4930-9782-3320800021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567</Words>
  <Application>Microsoft Macintosh PowerPoint</Application>
  <PresentationFormat>Breitbild</PresentationFormat>
  <Paragraphs>56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Symbol</vt:lpstr>
      <vt:lpstr>UZH</vt:lpstr>
      <vt:lpstr>AI in Teaching:  Recommendations for Students</vt:lpstr>
      <vt:lpstr>How does ChatGPT work?</vt:lpstr>
      <vt:lpstr>Respect the law and regulations given by your institution</vt:lpstr>
      <vt:lpstr>Reflect your learning goals</vt:lpstr>
      <vt:lpstr>Use ChatGPT as a writing partner</vt:lpstr>
      <vt:lpstr>Use ChatGPT as a learning partner</vt:lpstr>
      <vt:lpstr>Improve your outputs</vt:lpstr>
      <vt:lpstr>Summarize your learning material with ChatGPT</vt:lpstr>
      <vt:lpstr>Boost your coding with ChatGPT</vt:lpstr>
      <vt:lpstr>Why not asking ChatGPT itself…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</dc:title>
  <dc:subject/>
  <dc:creator>Brigitte Forster</dc:creator>
  <cp:keywords/>
  <dc:description>Vorlage uzh_praesentationen_16:9_d MSO2016 v3 11.02.2016</dc:description>
  <cp:lastModifiedBy>Carina Klein</cp:lastModifiedBy>
  <cp:revision>7</cp:revision>
  <dcterms:created xsi:type="dcterms:W3CDTF">2022-05-04T06:17:19Z</dcterms:created>
  <dcterms:modified xsi:type="dcterms:W3CDTF">2023-05-09T14:41:10Z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0x01010001967EABE4330C4EB9C0644F865F1385</vt:lpwstr>
  </property>
  <property fmtid="{D5CDD505-2E9C-101B-9397-08002B2CF9AE}" pid="3" name="MediaServiceImageTags">
    <vt:lpwstr/>
  </property>
</Properties>
</file>